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8" r:id="rId3"/>
    <p:sldId id="300" r:id="rId4"/>
    <p:sldId id="257" r:id="rId5"/>
    <p:sldId id="262" r:id="rId6"/>
    <p:sldId id="390" r:id="rId7"/>
    <p:sldId id="3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1BD0-12F9-4312-9006-F6EE16D62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8DCD7-DF62-44DA-8B9A-8145DC4B2C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9E848-C9C9-4B8F-95C9-76FF970C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4F33B-73D3-4F95-B9AC-F7B3B6A30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817DF-D78E-48D7-A576-9BD47412F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9A178-5005-4E44-A113-B66FEF84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D11012-EA4B-4D11-B3E3-D38FD9091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6E2C2-1158-40EE-A579-6D7C3898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0891-888F-4BF9-A01D-CE74201C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1D723-4098-415D-B30F-9C96EF17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880630-0F67-447F-A116-AFE92BBAD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6F79B-0186-47F9-8317-25BD4F37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6BF08-9545-4320-9F51-0F5602D1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F3028-7E1F-44D2-9F98-DF905D89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6902-5417-4338-B7DD-728BFA2C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2A18-20BE-4574-8BEE-29F2F83E2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B4A8-06FC-4D79-BD47-84D34017B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728D3-63C3-40B9-A5A8-ECAE19502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AB362-26FD-4FD5-B853-5E7D0521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88B1-5FCA-4DBA-9615-A8197FA5B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7818-6155-4583-B7F7-952A38AF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8FAA4-D998-442D-8209-2E8DA6285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3A3A0-72B9-48B8-B346-272B22A09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F44EE-EEC0-4C82-9EF0-CD23AD456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5D5FC-19E0-4D14-8858-49DCDA73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5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9C5FC-4B25-42C2-91D3-70BD0C75F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109B9-3D6D-4859-8B85-5B84E98E9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593698-6E42-4DAA-999D-205A1DCEA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34928-E45E-4C0E-ADDA-89FC0EE6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CF6FA-8437-447E-A575-6809F1024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CF211-2ED5-4CD2-968E-0D20595D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9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A716-69D0-4072-91A5-4078E2F5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C2BD5-29C7-4965-BD11-FAF5817F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47983-0ADF-4C9D-9004-398393C77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51C916-3653-44C3-AE10-B9BC02D8F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E0841-B0CF-408D-AA93-3D3121302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6587C-5715-4805-9B2D-6DFBA331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A14397-53CC-4597-AB6C-6BDCABF8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40E96-831C-4FD8-B313-5C4987C31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0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E1384-D5F9-426D-A2A4-AD146674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76BF3-F410-48F8-AA49-88B00F9C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257EF5-EFF4-41FE-94DC-A4C433ED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D6548-C1FA-4127-89DB-F97BA844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7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2727B-FB10-408E-886C-3AD06794B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1DE07-DAF7-4375-AB7A-F62C0A4B1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1AF09-5301-4B01-9212-496C11DF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9423-C5A9-45D9-9587-CA0968BB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BA40-B797-4D39-9532-1B7818BD7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B0903-9BF6-4FDE-8520-EC32BECFE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EE63E-7129-4708-A23C-DF6D5D231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CFA76-7532-498B-A97B-3C33184E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E8871-A74F-4968-B53B-07D2B47B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71DC-25F9-4266-B688-60A24A363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2BA828-B2A8-4DA3-85AC-437A9C5F3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440A4-9884-4D8C-A477-ABA023440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5ABBD-BF9A-4165-8AB2-746D6079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3653D-4AF7-4173-9113-AF6350B6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6E2DC-BFDA-4BDF-AE1F-25F06031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1E39BD-3BF7-4311-899E-0B6C8C5B8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B0D84-8983-459A-AC81-5EA500D56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7A82B-19CA-40B4-88E7-AE1572DF0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0A802-A24C-4A04-83A9-0F4AAE0F9DA6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6BFFD-BE65-4637-BCA0-F4BA2F3F9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2FED6-6EF4-4725-967E-B96E553896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2F569-9F47-47F2-9B3D-2AFAD22A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9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1077" y="1680070"/>
            <a:ext cx="515995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Chemistry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Atoms, Compounds and Mixtures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B05EE-7D54-4B45-9033-CADBB9C30BAD}"/>
              </a:ext>
            </a:extLst>
          </p:cNvPr>
          <p:cNvSpPr txBox="1"/>
          <p:nvPr/>
        </p:nvSpPr>
        <p:spPr>
          <a:xfrm>
            <a:off x="2374539" y="4223823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57D80F-F2A0-4CCA-923A-E472BFBB7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03CE1-D458-4A77-81CD-5945798DDABC}" type="slidenum">
              <a:rPr lang="en-US" smtClean="0"/>
              <a:t>1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A73620-9667-4C80-8962-1A7D3A5E3268}"/>
              </a:ext>
            </a:extLst>
          </p:cNvPr>
          <p:cNvGrpSpPr/>
          <p:nvPr/>
        </p:nvGrpSpPr>
        <p:grpSpPr>
          <a:xfrm>
            <a:off x="8229600" y="1750662"/>
            <a:ext cx="2286000" cy="3738073"/>
            <a:chOff x="7772400" y="1465263"/>
            <a:chExt cx="1371600" cy="2263585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A2CB1E5-DE3F-49AD-99D3-54D1EF1BEE89}"/>
                </a:ext>
              </a:extLst>
            </p:cNvPr>
            <p:cNvSpPr/>
            <p:nvPr/>
          </p:nvSpPr>
          <p:spPr>
            <a:xfrm>
              <a:off x="7772400" y="1465263"/>
              <a:ext cx="1371600" cy="1981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A2C4775-CCA3-4B5B-8D77-831DE37AC1BD}"/>
                </a:ext>
              </a:extLst>
            </p:cNvPr>
            <p:cNvSpPr/>
            <p:nvPr/>
          </p:nvSpPr>
          <p:spPr>
            <a:xfrm>
              <a:off x="8058150" y="173513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691C4DC-938C-46C8-9327-3DE17C41D1CA}"/>
                </a:ext>
              </a:extLst>
            </p:cNvPr>
            <p:cNvSpPr/>
            <p:nvPr/>
          </p:nvSpPr>
          <p:spPr>
            <a:xfrm>
              <a:off x="8610600" y="224948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33940CA-154C-4F31-A4B3-2B4ECB5E1A48}"/>
                </a:ext>
              </a:extLst>
            </p:cNvPr>
            <p:cNvSpPr/>
            <p:nvPr/>
          </p:nvSpPr>
          <p:spPr>
            <a:xfrm>
              <a:off x="8362950" y="279558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37EE374-E7C9-41AC-BA33-D4F43FE9AB14}"/>
                </a:ext>
              </a:extLst>
            </p:cNvPr>
            <p:cNvSpPr/>
            <p:nvPr/>
          </p:nvSpPr>
          <p:spPr>
            <a:xfrm>
              <a:off x="7974013" y="233838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1D3E298-D556-43F7-8D9E-4CE690807BC2}"/>
                </a:ext>
              </a:extLst>
            </p:cNvPr>
            <p:cNvSpPr/>
            <p:nvPr/>
          </p:nvSpPr>
          <p:spPr>
            <a:xfrm>
              <a:off x="7975600" y="18462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E3AD14A-BAD1-4640-B2EB-77D8D976505A}"/>
                </a:ext>
              </a:extLst>
            </p:cNvPr>
            <p:cNvSpPr/>
            <p:nvPr/>
          </p:nvSpPr>
          <p:spPr>
            <a:xfrm>
              <a:off x="8610600" y="220821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22B8348-3FD2-4F76-9D78-21F517A903EE}"/>
                </a:ext>
              </a:extLst>
            </p:cNvPr>
            <p:cNvSpPr/>
            <p:nvPr/>
          </p:nvSpPr>
          <p:spPr>
            <a:xfrm>
              <a:off x="7889875" y="2317750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59EED9C-2124-4708-8385-A3DC193BC8C8}"/>
                </a:ext>
              </a:extLst>
            </p:cNvPr>
            <p:cNvSpPr/>
            <p:nvPr/>
          </p:nvSpPr>
          <p:spPr>
            <a:xfrm>
              <a:off x="8305800" y="17700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FDA28A-563E-455D-A700-F0E7186C0C65}"/>
                </a:ext>
              </a:extLst>
            </p:cNvPr>
            <p:cNvSpPr/>
            <p:nvPr/>
          </p:nvSpPr>
          <p:spPr>
            <a:xfrm>
              <a:off x="8763000" y="24558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A575FEA7-6E61-491D-A1EB-BBF0C6ADB50A}"/>
                </a:ext>
              </a:extLst>
            </p:cNvPr>
            <p:cNvSpPr/>
            <p:nvPr/>
          </p:nvSpPr>
          <p:spPr>
            <a:xfrm>
              <a:off x="8202613" y="25320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327E3E9-61BE-4916-BCD3-705D809BBBAB}"/>
                </a:ext>
              </a:extLst>
            </p:cNvPr>
            <p:cNvSpPr/>
            <p:nvPr/>
          </p:nvSpPr>
          <p:spPr>
            <a:xfrm>
              <a:off x="8324850" y="29892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3E46564-3D4E-42FA-9907-EC82F1E62FED}"/>
                </a:ext>
              </a:extLst>
            </p:cNvPr>
            <p:cNvSpPr/>
            <p:nvPr/>
          </p:nvSpPr>
          <p:spPr>
            <a:xfrm>
              <a:off x="8610600" y="2795588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TextBox 58">
              <a:extLst>
                <a:ext uri="{FF2B5EF4-FFF2-40B4-BE49-F238E27FC236}">
                  <a16:creationId xmlns:a16="http://schemas.microsoft.com/office/drawing/2014/main" id="{71F74494-CA7E-4739-82B8-8177AA9D13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2400" y="3505200"/>
              <a:ext cx="1371600" cy="223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FF0000"/>
                  </a:solidFill>
                </a:rPr>
                <a:t>COMPOUND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02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55A6E88F-CB44-4FB0-A5A2-8003564357FA}"/>
              </a:ext>
            </a:extLst>
          </p:cNvPr>
          <p:cNvSpPr/>
          <p:nvPr/>
        </p:nvSpPr>
        <p:spPr>
          <a:xfrm>
            <a:off x="4114800" y="1295400"/>
            <a:ext cx="3810000" cy="38100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9" name="Slide Number Placeholder 21">
            <a:extLst>
              <a:ext uri="{FF2B5EF4-FFF2-40B4-BE49-F238E27FC236}">
                <a16:creationId xmlns:a16="http://schemas.microsoft.com/office/drawing/2014/main" id="{6579A174-C53B-4D10-A991-58BFDDDA6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EB3A6C-825B-4B78-BA33-7F61AE8E7E3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7651" name="Title 1">
            <a:extLst>
              <a:ext uri="{FF2B5EF4-FFF2-40B4-BE49-F238E27FC236}">
                <a16:creationId xmlns:a16="http://schemas.microsoft.com/office/drawing/2014/main" id="{0309AD0D-FB98-41E6-94A8-2B3A48C7E8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200" y="166687"/>
            <a:ext cx="8229600" cy="639762"/>
          </a:xfrm>
        </p:spPr>
        <p:txBody>
          <a:bodyPr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</a:rPr>
              <a:t>Atom Basics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A53EF42-B90B-4027-8047-2C6F26035997}"/>
              </a:ext>
            </a:extLst>
          </p:cNvPr>
          <p:cNvSpPr/>
          <p:nvPr/>
        </p:nvSpPr>
        <p:spPr>
          <a:xfrm>
            <a:off x="5638800" y="2667000"/>
            <a:ext cx="609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3" name="TextBox 4">
            <a:extLst>
              <a:ext uri="{FF2B5EF4-FFF2-40B4-BE49-F238E27FC236}">
                <a16:creationId xmlns:a16="http://schemas.microsoft.com/office/drawing/2014/main" id="{F5D57FCA-8205-42FC-9D60-8454B36E3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2787650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CF06056-78B7-42A5-B4AF-E1EA93123F12}"/>
              </a:ext>
            </a:extLst>
          </p:cNvPr>
          <p:cNvSpPr/>
          <p:nvPr/>
        </p:nvSpPr>
        <p:spPr>
          <a:xfrm>
            <a:off x="5791200" y="3200400"/>
            <a:ext cx="609600" cy="609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5" name="TextBox 6">
            <a:extLst>
              <a:ext uri="{FF2B5EF4-FFF2-40B4-BE49-F238E27FC236}">
                <a16:creationId xmlns:a16="http://schemas.microsoft.com/office/drawing/2014/main" id="{D4097412-F498-410B-B766-24C5B9DA1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850" y="3321050"/>
            <a:ext cx="457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57AF0D-4408-4740-8528-5F2479108E08}"/>
              </a:ext>
            </a:extLst>
          </p:cNvPr>
          <p:cNvSpPr/>
          <p:nvPr/>
        </p:nvSpPr>
        <p:spPr>
          <a:xfrm>
            <a:off x="6096000" y="2743200"/>
            <a:ext cx="609600" cy="609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7" name="TextBox 8">
            <a:extLst>
              <a:ext uri="{FF2B5EF4-FFF2-40B4-BE49-F238E27FC236}">
                <a16:creationId xmlns:a16="http://schemas.microsoft.com/office/drawing/2014/main" id="{75129378-1FD7-464E-B64B-A84E32BD1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863850"/>
            <a:ext cx="33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2F422D-A08C-4C4C-B504-90E7DD362E72}"/>
              </a:ext>
            </a:extLst>
          </p:cNvPr>
          <p:cNvSpPr/>
          <p:nvPr/>
        </p:nvSpPr>
        <p:spPr>
          <a:xfrm>
            <a:off x="5257800" y="2971800"/>
            <a:ext cx="609600" cy="609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59" name="TextBox 10">
            <a:extLst>
              <a:ext uri="{FF2B5EF4-FFF2-40B4-BE49-F238E27FC236}">
                <a16:creationId xmlns:a16="http://schemas.microsoft.com/office/drawing/2014/main" id="{340701D7-688D-4A1B-9082-F0EFEA6F6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092450"/>
            <a:ext cx="33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BEABC1-D26F-4D63-ACC3-AB1A626FDCE1}"/>
              </a:ext>
            </a:extLst>
          </p:cNvPr>
          <p:cNvSpPr/>
          <p:nvPr/>
        </p:nvSpPr>
        <p:spPr>
          <a:xfrm>
            <a:off x="7543800" y="33528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1" name="TextBox 12">
            <a:extLst>
              <a:ext uri="{FF2B5EF4-FFF2-40B4-BE49-F238E27FC236}">
                <a16:creationId xmlns:a16="http://schemas.microsoft.com/office/drawing/2014/main" id="{7280D543-CB53-47F8-9438-D7A4203E9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473450"/>
            <a:ext cx="33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2D66FA-7DF1-4C05-8C4B-227E7D0242B5}"/>
              </a:ext>
            </a:extLst>
          </p:cNvPr>
          <p:cNvSpPr/>
          <p:nvPr/>
        </p:nvSpPr>
        <p:spPr>
          <a:xfrm>
            <a:off x="3962400" y="2286000"/>
            <a:ext cx="6096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663" name="TextBox 14">
            <a:extLst>
              <a:ext uri="{FF2B5EF4-FFF2-40B4-BE49-F238E27FC236}">
                <a16:creationId xmlns:a16="http://schemas.microsoft.com/office/drawing/2014/main" id="{20DE725D-8378-44D4-A925-28F4BAA20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406650"/>
            <a:ext cx="336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27664" name="TextBox 15">
            <a:extLst>
              <a:ext uri="{FF2B5EF4-FFF2-40B4-BE49-F238E27FC236}">
                <a16:creationId xmlns:a16="http://schemas.microsoft.com/office/drawing/2014/main" id="{B3C1689E-1349-4C90-9CC1-DE2D7670D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031" y="5477609"/>
            <a:ext cx="6815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N</a:t>
            </a:r>
            <a:r>
              <a:rPr lang="en-US" altLang="en-US" sz="1800" dirty="0"/>
              <a:t>eutrons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P</a:t>
            </a:r>
            <a:r>
              <a:rPr lang="en-US" altLang="en-US" sz="1800" dirty="0"/>
              <a:t>rotons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E</a:t>
            </a:r>
            <a:r>
              <a:rPr lang="en-US" altLang="en-US" sz="1800" dirty="0"/>
              <a:t>lectrons – source of the atoms electrical charge.  No mass</a:t>
            </a:r>
          </a:p>
        </p:txBody>
      </p:sp>
      <p:sp>
        <p:nvSpPr>
          <p:cNvPr id="27665" name="TextBox 17">
            <a:extLst>
              <a:ext uri="{FF2B5EF4-FFF2-40B4-BE49-F238E27FC236}">
                <a16:creationId xmlns:a16="http://schemas.microsoft.com/office/drawing/2014/main" id="{E283D89B-14C4-4552-B664-BF828EB36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914400"/>
            <a:ext cx="25150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</a:t>
            </a:r>
            <a:r>
              <a:rPr lang="en-US" altLang="en-US" sz="1800" u="sng" dirty="0"/>
              <a:t>mass</a:t>
            </a:r>
            <a:r>
              <a:rPr lang="en-US" altLang="en-US" sz="1800" dirty="0"/>
              <a:t> of the atom comes from the </a:t>
            </a:r>
            <a:r>
              <a:rPr lang="en-US" altLang="en-US" sz="1800" b="1" dirty="0"/>
              <a:t>Protons</a:t>
            </a:r>
            <a:r>
              <a:rPr lang="en-US" altLang="en-US" sz="1800" dirty="0"/>
              <a:t> and </a:t>
            </a:r>
            <a:r>
              <a:rPr lang="en-US" altLang="en-US" sz="1800" b="1" dirty="0"/>
              <a:t>Neutrons</a:t>
            </a:r>
            <a:r>
              <a:rPr lang="en-US" altLang="en-US" sz="1800" dirty="0"/>
              <a:t>.</a:t>
            </a:r>
          </a:p>
        </p:txBody>
      </p:sp>
      <p:sp>
        <p:nvSpPr>
          <p:cNvPr id="27666" name="TextBox 18">
            <a:extLst>
              <a:ext uri="{FF2B5EF4-FFF2-40B4-BE49-F238E27FC236}">
                <a16:creationId xmlns:a16="http://schemas.microsoft.com/office/drawing/2014/main" id="{2F104373-84E3-43F3-884C-DDE97F7B1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93" y="3200400"/>
            <a:ext cx="343390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dirty="0"/>
              <a:t>This is a “simplified” picture…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 electrons are not really orbiting the nucleus in circles, they are zipping around in a cloud-like manner…</a:t>
            </a:r>
          </a:p>
        </p:txBody>
      </p:sp>
      <p:sp>
        <p:nvSpPr>
          <p:cNvPr id="27667" name="TextBox 19">
            <a:extLst>
              <a:ext uri="{FF2B5EF4-FFF2-40B4-BE49-F238E27FC236}">
                <a16:creationId xmlns:a16="http://schemas.microsoft.com/office/drawing/2014/main" id="{19C09EC0-B782-4AF6-97CE-E6421CDA6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63" y="914401"/>
            <a:ext cx="1905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center of the atom is called the </a:t>
            </a:r>
            <a:r>
              <a:rPr lang="en-US" altLang="en-US" sz="1800" b="1"/>
              <a:t>Nucleus</a:t>
            </a:r>
            <a:r>
              <a:rPr lang="en-US" altLang="en-US" sz="1800"/>
              <a:t>.</a:t>
            </a:r>
          </a:p>
        </p:txBody>
      </p:sp>
      <p:sp>
        <p:nvSpPr>
          <p:cNvPr id="27668" name="TextBox 20">
            <a:extLst>
              <a:ext uri="{FF2B5EF4-FFF2-40B4-BE49-F238E27FC236}">
                <a16:creationId xmlns:a16="http://schemas.microsoft.com/office/drawing/2014/main" id="{0A2875A5-CEB2-44FE-99BA-60B9C277F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0677" y="4563069"/>
            <a:ext cx="31894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Atoms can share electrons.  When this happens, a compound is created (e.g. 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O)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CFFC7E8-83EE-4C52-8BE4-57AF44924952}"/>
              </a:ext>
            </a:extLst>
          </p:cNvPr>
          <p:cNvCxnSpPr/>
          <p:nvPr/>
        </p:nvCxnSpPr>
        <p:spPr>
          <a:xfrm>
            <a:off x="4114800" y="1676400"/>
            <a:ext cx="1447800" cy="10668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1" name="TextBox 6">
            <a:extLst>
              <a:ext uri="{FF2B5EF4-FFF2-40B4-BE49-F238E27FC236}">
                <a16:creationId xmlns:a16="http://schemas.microsoft.com/office/drawing/2014/main" id="{67DAA0CA-1C6C-4EF2-A9AA-71A9B36EA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8950" y="2832784"/>
            <a:ext cx="25150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Electrons are usually considered massless</a:t>
            </a:r>
          </a:p>
        </p:txBody>
      </p:sp>
      <p:sp>
        <p:nvSpPr>
          <p:cNvPr id="27672" name="TextBox 1">
            <a:extLst>
              <a:ext uri="{FF2B5EF4-FFF2-40B4-BE49-F238E27FC236}">
                <a16:creationId xmlns:a16="http://schemas.microsoft.com/office/drawing/2014/main" id="{B79C46E7-0FE7-45C1-84A3-69768D3F2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7938" y="3933826"/>
            <a:ext cx="1871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Number of Neutrons does not have to equal the number of Protons</a:t>
            </a:r>
          </a:p>
        </p:txBody>
      </p:sp>
    </p:spTree>
    <p:extLst>
      <p:ext uri="{BB962C8B-B14F-4D97-AF65-F5344CB8AC3E}">
        <p14:creationId xmlns:p14="http://schemas.microsoft.com/office/powerpoint/2010/main" val="31652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2">
            <a:extLst>
              <a:ext uri="{FF2B5EF4-FFF2-40B4-BE49-F238E27FC236}">
                <a16:creationId xmlns:a16="http://schemas.microsoft.com/office/drawing/2014/main" id="{0FDD1BEE-9737-4B62-8A15-231618FF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C3AE32-D422-45D3-AE29-7F59AAF85DA4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8675" name="Content Placeholder 4">
            <a:extLst>
              <a:ext uri="{FF2B5EF4-FFF2-40B4-BE49-F238E27FC236}">
                <a16:creationId xmlns:a16="http://schemas.microsoft.com/office/drawing/2014/main" id="{F08ECC62-EB64-4BF5-999B-C6DD764A5F7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2163" y="937418"/>
            <a:ext cx="10127673" cy="49831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400" dirty="0"/>
              <a:t>The number of Protons defines the element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Atoms have a neutral charge and thus the Protons (+ charge) are equal in number to Electrons (- charge).</a:t>
            </a:r>
          </a:p>
          <a:p>
            <a:pPr lvl="1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en-US" altLang="en-US" sz="2000" dirty="0"/>
              <a:t>However, atoms can have electrons stripped away or added.  When this happens they are known as IONS</a:t>
            </a:r>
          </a:p>
          <a:p>
            <a:pPr lvl="1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en-US" altLang="en-US" sz="2000" dirty="0"/>
              <a:t>The element stays the same (due to the fact that the number of Protons stays the same)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The </a:t>
            </a:r>
            <a:r>
              <a:rPr lang="en-US" altLang="en-US" sz="2400" b="1" dirty="0"/>
              <a:t>mass</a:t>
            </a:r>
            <a:r>
              <a:rPr lang="en-US" altLang="en-US" sz="2400" dirty="0"/>
              <a:t> of an atom comes from the </a:t>
            </a:r>
            <a:r>
              <a:rPr lang="en-US" altLang="en-US" sz="2400" b="1" dirty="0"/>
              <a:t>Neutrons</a:t>
            </a:r>
            <a:r>
              <a:rPr lang="en-US" altLang="en-US" sz="2400" dirty="0"/>
              <a:t> and </a:t>
            </a:r>
            <a:r>
              <a:rPr lang="en-US" altLang="en-US" sz="2400" b="1" dirty="0"/>
              <a:t>Protons</a:t>
            </a:r>
          </a:p>
          <a:p>
            <a:pPr lvl="1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en-US" altLang="en-US" sz="2000" dirty="0"/>
              <a:t>Electrons can be considered massless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The number of neutrons does not have to match the number of protons </a:t>
            </a:r>
          </a:p>
          <a:p>
            <a:pPr>
              <a:spcBef>
                <a:spcPts val="1200"/>
              </a:spcBef>
            </a:pPr>
            <a:r>
              <a:rPr lang="en-US" altLang="en-US" sz="2400" dirty="0"/>
              <a:t>The Atomic Number comes from the number of Protons in an atom</a:t>
            </a:r>
          </a:p>
          <a:p>
            <a:pPr lvl="1">
              <a:spcBef>
                <a:spcPts val="1200"/>
              </a:spcBef>
              <a:buFont typeface="Calibri" panose="020F0502020204030204" pitchFamily="34" charset="0"/>
              <a:buChar char="‒"/>
            </a:pPr>
            <a:r>
              <a:rPr lang="en-US" altLang="en-US" sz="2000" dirty="0"/>
              <a:t>The number of protons defines the element</a:t>
            </a:r>
          </a:p>
          <a:p>
            <a:pPr lvl="1"/>
            <a:endParaRPr lang="en-US" alt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440DB1-D125-46B1-996F-859837CC2CE3}"/>
              </a:ext>
            </a:extLst>
          </p:cNvPr>
          <p:cNvSpPr txBox="1">
            <a:spLocks/>
          </p:cNvSpPr>
          <p:nvPr/>
        </p:nvSpPr>
        <p:spPr>
          <a:xfrm>
            <a:off x="1981200" y="166687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Atom Basics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81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93" name="Slide Number Placeholder 63">
            <a:extLst>
              <a:ext uri="{FF2B5EF4-FFF2-40B4-BE49-F238E27FC236}">
                <a16:creationId xmlns:a16="http://schemas.microsoft.com/office/drawing/2014/main" id="{B36A7A61-C82F-4043-B7F4-5125AB2A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0F5B2B-5002-4712-B750-62E10850D983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1746" name="Title 3">
            <a:extLst>
              <a:ext uri="{FF2B5EF4-FFF2-40B4-BE49-F238E27FC236}">
                <a16:creationId xmlns:a16="http://schemas.microsoft.com/office/drawing/2014/main" id="{ADD98314-7AA7-43A8-B462-B364D44796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09775" y="213518"/>
            <a:ext cx="8229600" cy="868363"/>
          </a:xfrm>
        </p:spPr>
        <p:txBody>
          <a:bodyPr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</a:rPr>
              <a:t>Compounds </a:t>
            </a:r>
            <a:r>
              <a:rPr lang="en-US" altLang="en-US" sz="2000" b="1" dirty="0">
                <a:solidFill>
                  <a:srgbClr val="FF0000"/>
                </a:solidFill>
              </a:rPr>
              <a:t>versus</a:t>
            </a:r>
            <a:r>
              <a:rPr lang="en-US" altLang="en-US" sz="3200" b="1" dirty="0">
                <a:solidFill>
                  <a:srgbClr val="FF0000"/>
                </a:solidFill>
              </a:rPr>
              <a:t> Mixtures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7A047A-92A2-438C-8E35-24240877A72C}"/>
              </a:ext>
            </a:extLst>
          </p:cNvPr>
          <p:cNvSpPr/>
          <p:nvPr/>
        </p:nvSpPr>
        <p:spPr>
          <a:xfrm>
            <a:off x="2438400" y="1465263"/>
            <a:ext cx="9525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A6B83E7-32D9-4B59-8D18-B138FB57A2DC}"/>
              </a:ext>
            </a:extLst>
          </p:cNvPr>
          <p:cNvSpPr/>
          <p:nvPr/>
        </p:nvSpPr>
        <p:spPr>
          <a:xfrm>
            <a:off x="2590800" y="17700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B7D1857-DE02-409C-B86C-83850FC813AD}"/>
              </a:ext>
            </a:extLst>
          </p:cNvPr>
          <p:cNvSpPr/>
          <p:nvPr/>
        </p:nvSpPr>
        <p:spPr>
          <a:xfrm>
            <a:off x="2716213" y="22272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B3B147B-732D-4F65-BEBB-75B469355CBC}"/>
              </a:ext>
            </a:extLst>
          </p:cNvPr>
          <p:cNvSpPr/>
          <p:nvPr/>
        </p:nvSpPr>
        <p:spPr>
          <a:xfrm>
            <a:off x="3025775" y="19224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6FB6C73-7891-4FCF-A329-901894AC79AC}"/>
              </a:ext>
            </a:extLst>
          </p:cNvPr>
          <p:cNvSpPr/>
          <p:nvPr/>
        </p:nvSpPr>
        <p:spPr>
          <a:xfrm>
            <a:off x="2971800" y="2867025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6A1EDC8-B952-4042-A5B0-0DE5DBFFAD04}"/>
              </a:ext>
            </a:extLst>
          </p:cNvPr>
          <p:cNvSpPr/>
          <p:nvPr/>
        </p:nvSpPr>
        <p:spPr>
          <a:xfrm>
            <a:off x="2608263" y="26844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51653-02F9-4CA9-BD0E-E889C4059EF6}"/>
              </a:ext>
            </a:extLst>
          </p:cNvPr>
          <p:cNvSpPr/>
          <p:nvPr/>
        </p:nvSpPr>
        <p:spPr>
          <a:xfrm>
            <a:off x="3543300" y="1481138"/>
            <a:ext cx="9525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C8720CC-C396-4B86-832D-D39DA1F55612}"/>
              </a:ext>
            </a:extLst>
          </p:cNvPr>
          <p:cNvSpPr/>
          <p:nvPr/>
        </p:nvSpPr>
        <p:spPr>
          <a:xfrm>
            <a:off x="3657600" y="1770063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F76912-8306-4FAA-ACF7-500EC6F06344}"/>
              </a:ext>
            </a:extLst>
          </p:cNvPr>
          <p:cNvSpPr/>
          <p:nvPr/>
        </p:nvSpPr>
        <p:spPr>
          <a:xfrm>
            <a:off x="3962400" y="1998663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2D3C0C0-72A9-4CCB-8EFC-FEE04E91709C}"/>
              </a:ext>
            </a:extLst>
          </p:cNvPr>
          <p:cNvSpPr/>
          <p:nvPr/>
        </p:nvSpPr>
        <p:spPr>
          <a:xfrm>
            <a:off x="3657600" y="2303463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CC68E9D-97EE-4050-8FC6-43C174E96C23}"/>
              </a:ext>
            </a:extLst>
          </p:cNvPr>
          <p:cNvSpPr/>
          <p:nvPr/>
        </p:nvSpPr>
        <p:spPr>
          <a:xfrm>
            <a:off x="3867150" y="2608263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AEC8865-22AD-47DC-822D-AB525BEB725B}"/>
              </a:ext>
            </a:extLst>
          </p:cNvPr>
          <p:cNvSpPr/>
          <p:nvPr/>
        </p:nvSpPr>
        <p:spPr>
          <a:xfrm>
            <a:off x="4132263" y="1768475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5BFFEDD-CD21-41B8-9B75-CD8B3EF302D2}"/>
              </a:ext>
            </a:extLst>
          </p:cNvPr>
          <p:cNvSpPr/>
          <p:nvPr/>
        </p:nvSpPr>
        <p:spPr>
          <a:xfrm>
            <a:off x="3581400" y="2867025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E5A5B3-ADFF-44E8-8E53-2F85C0D6CB65}"/>
              </a:ext>
            </a:extLst>
          </p:cNvPr>
          <p:cNvSpPr/>
          <p:nvPr/>
        </p:nvSpPr>
        <p:spPr>
          <a:xfrm>
            <a:off x="4216400" y="24384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C4EDDF0-E0C3-4E2B-B614-D4E5A75ECD66}"/>
              </a:ext>
            </a:extLst>
          </p:cNvPr>
          <p:cNvSpPr/>
          <p:nvPr/>
        </p:nvSpPr>
        <p:spPr>
          <a:xfrm>
            <a:off x="4140200" y="3009900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8188D8-D16A-47FA-9D23-40064E1C8DF3}"/>
              </a:ext>
            </a:extLst>
          </p:cNvPr>
          <p:cNvSpPr/>
          <p:nvPr/>
        </p:nvSpPr>
        <p:spPr>
          <a:xfrm>
            <a:off x="5410200" y="1447800"/>
            <a:ext cx="13716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2C4D05F-7568-41F4-99F4-2FD0BEB8D70E}"/>
              </a:ext>
            </a:extLst>
          </p:cNvPr>
          <p:cNvSpPr/>
          <p:nvPr/>
        </p:nvSpPr>
        <p:spPr>
          <a:xfrm>
            <a:off x="5695950" y="170021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2A00C794-E47C-4280-95E8-6FD1482A7CF6}"/>
              </a:ext>
            </a:extLst>
          </p:cNvPr>
          <p:cNvSpPr/>
          <p:nvPr/>
        </p:nvSpPr>
        <p:spPr>
          <a:xfrm>
            <a:off x="6248400" y="22145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8080C39-49AB-4CBA-B95E-194796741954}"/>
              </a:ext>
            </a:extLst>
          </p:cNvPr>
          <p:cNvSpPr/>
          <p:nvPr/>
        </p:nvSpPr>
        <p:spPr>
          <a:xfrm>
            <a:off x="6000750" y="27606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52F0D9F-FB0D-4B89-9ECC-B22DA7F7E259}"/>
              </a:ext>
            </a:extLst>
          </p:cNvPr>
          <p:cNvSpPr/>
          <p:nvPr/>
        </p:nvSpPr>
        <p:spPr>
          <a:xfrm>
            <a:off x="5611813" y="2303463"/>
            <a:ext cx="304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26C2E87-7183-4FF5-B495-3B677052AF54}"/>
              </a:ext>
            </a:extLst>
          </p:cNvPr>
          <p:cNvSpPr/>
          <p:nvPr/>
        </p:nvSpPr>
        <p:spPr>
          <a:xfrm>
            <a:off x="5613400" y="205263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C39DE95-7D10-41CF-8E75-248272EC2128}"/>
              </a:ext>
            </a:extLst>
          </p:cNvPr>
          <p:cNvSpPr/>
          <p:nvPr/>
        </p:nvSpPr>
        <p:spPr>
          <a:xfrm>
            <a:off x="6048375" y="2173288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1492CD4-4ECA-4D85-9790-CB3084577771}"/>
              </a:ext>
            </a:extLst>
          </p:cNvPr>
          <p:cNvSpPr/>
          <p:nvPr/>
        </p:nvSpPr>
        <p:spPr>
          <a:xfrm>
            <a:off x="5581650" y="2898775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9057170-798A-4442-AC04-D0F2CB931F69}"/>
              </a:ext>
            </a:extLst>
          </p:cNvPr>
          <p:cNvSpPr/>
          <p:nvPr/>
        </p:nvSpPr>
        <p:spPr>
          <a:xfrm>
            <a:off x="6400800" y="1700213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86A2BAE-8F69-4B18-BC1A-9C0D80FFEDA9}"/>
              </a:ext>
            </a:extLst>
          </p:cNvPr>
          <p:cNvSpPr/>
          <p:nvPr/>
        </p:nvSpPr>
        <p:spPr>
          <a:xfrm>
            <a:off x="6400800" y="2836863"/>
            <a:ext cx="152400" cy="152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85" name="TextBox 54">
            <a:extLst>
              <a:ext uri="{FF2B5EF4-FFF2-40B4-BE49-F238E27FC236}">
                <a16:creationId xmlns:a16="http://schemas.microsoft.com/office/drawing/2014/main" id="{DE3896F2-EF80-4F5D-8B49-1CD26FFFC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172" y="3598863"/>
            <a:ext cx="11568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Atoms of Element #1</a:t>
            </a:r>
          </a:p>
        </p:txBody>
      </p:sp>
      <p:sp>
        <p:nvSpPr>
          <p:cNvPr id="31786" name="TextBox 55">
            <a:extLst>
              <a:ext uri="{FF2B5EF4-FFF2-40B4-BE49-F238E27FC236}">
                <a16:creationId xmlns:a16="http://schemas.microsoft.com/office/drawing/2014/main" id="{25CC120E-FA1B-456A-9CD3-561FFED53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26" y="3598863"/>
            <a:ext cx="11207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/>
              <a:t>Atoms of Element #2</a:t>
            </a:r>
          </a:p>
        </p:txBody>
      </p:sp>
      <p:sp>
        <p:nvSpPr>
          <p:cNvPr id="31787" name="TextBox 56">
            <a:extLst>
              <a:ext uri="{FF2B5EF4-FFF2-40B4-BE49-F238E27FC236}">
                <a16:creationId xmlns:a16="http://schemas.microsoft.com/office/drawing/2014/main" id="{13D4FA83-8B9F-4787-B429-E16177B84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500" y="3505200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MIXTURE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4B50BE8-0EF3-4AEF-9ECF-73EADC8AA372}"/>
              </a:ext>
            </a:extLst>
          </p:cNvPr>
          <p:cNvGrpSpPr/>
          <p:nvPr/>
        </p:nvGrpSpPr>
        <p:grpSpPr>
          <a:xfrm>
            <a:off x="7772400" y="1465263"/>
            <a:ext cx="1371600" cy="2409825"/>
            <a:chOff x="7772400" y="1465263"/>
            <a:chExt cx="1371600" cy="2409825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BC57D96-312A-4BCA-BB78-CAFF410B842B}"/>
                </a:ext>
              </a:extLst>
            </p:cNvPr>
            <p:cNvSpPr/>
            <p:nvPr/>
          </p:nvSpPr>
          <p:spPr>
            <a:xfrm>
              <a:off x="7772400" y="1465263"/>
              <a:ext cx="1371600" cy="1981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DBD14A7-EFEB-4991-B3A3-DF0D651BCEB4}"/>
                </a:ext>
              </a:extLst>
            </p:cNvPr>
            <p:cNvSpPr/>
            <p:nvPr/>
          </p:nvSpPr>
          <p:spPr>
            <a:xfrm>
              <a:off x="8058150" y="173513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CAFF8FF-BD7F-4C72-997D-FBA4F2A802FB}"/>
                </a:ext>
              </a:extLst>
            </p:cNvPr>
            <p:cNvSpPr/>
            <p:nvPr/>
          </p:nvSpPr>
          <p:spPr>
            <a:xfrm>
              <a:off x="8610600" y="224948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4B6D2E5-FAFC-42CA-9A3D-BDFE5BDC9BE4}"/>
                </a:ext>
              </a:extLst>
            </p:cNvPr>
            <p:cNvSpPr/>
            <p:nvPr/>
          </p:nvSpPr>
          <p:spPr>
            <a:xfrm>
              <a:off x="8362950" y="279558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661DB03-3435-46EF-83BD-24B59BAEDD65}"/>
                </a:ext>
              </a:extLst>
            </p:cNvPr>
            <p:cNvSpPr/>
            <p:nvPr/>
          </p:nvSpPr>
          <p:spPr>
            <a:xfrm>
              <a:off x="7974013" y="2338388"/>
              <a:ext cx="304800" cy="30480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DBFA928C-312E-43D7-90EE-12EC6DBB02E1}"/>
                </a:ext>
              </a:extLst>
            </p:cNvPr>
            <p:cNvSpPr/>
            <p:nvPr/>
          </p:nvSpPr>
          <p:spPr>
            <a:xfrm>
              <a:off x="7975600" y="18462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98409F3-B927-45D8-A6F5-1DC579942462}"/>
                </a:ext>
              </a:extLst>
            </p:cNvPr>
            <p:cNvSpPr/>
            <p:nvPr/>
          </p:nvSpPr>
          <p:spPr>
            <a:xfrm>
              <a:off x="8610600" y="220821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5F0BAEC-6A17-48A6-ADA7-45055685FE3B}"/>
                </a:ext>
              </a:extLst>
            </p:cNvPr>
            <p:cNvSpPr/>
            <p:nvPr/>
          </p:nvSpPr>
          <p:spPr>
            <a:xfrm>
              <a:off x="7889875" y="2317750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2EFF9FA-974E-47BA-B2BB-824F5808049E}"/>
                </a:ext>
              </a:extLst>
            </p:cNvPr>
            <p:cNvSpPr/>
            <p:nvPr/>
          </p:nvSpPr>
          <p:spPr>
            <a:xfrm>
              <a:off x="8305800" y="17700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FE90CA9-A3FC-434F-BC60-2860F6CE1566}"/>
                </a:ext>
              </a:extLst>
            </p:cNvPr>
            <p:cNvSpPr/>
            <p:nvPr/>
          </p:nvSpPr>
          <p:spPr>
            <a:xfrm>
              <a:off x="8763000" y="24558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159C3843-2642-4BC4-A6C4-9F189C8869EB}"/>
                </a:ext>
              </a:extLst>
            </p:cNvPr>
            <p:cNvSpPr/>
            <p:nvPr/>
          </p:nvSpPr>
          <p:spPr>
            <a:xfrm>
              <a:off x="8202613" y="25320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D216003E-FA2E-4AA7-949E-A8818BA083CC}"/>
                </a:ext>
              </a:extLst>
            </p:cNvPr>
            <p:cNvSpPr/>
            <p:nvPr/>
          </p:nvSpPr>
          <p:spPr>
            <a:xfrm>
              <a:off x="8324850" y="2989263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640F07A-71A3-44B7-9BD3-AF2765936601}"/>
                </a:ext>
              </a:extLst>
            </p:cNvPr>
            <p:cNvSpPr/>
            <p:nvPr/>
          </p:nvSpPr>
          <p:spPr>
            <a:xfrm>
              <a:off x="8610600" y="2795588"/>
              <a:ext cx="152400" cy="152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788" name="TextBox 58">
              <a:extLst>
                <a:ext uri="{FF2B5EF4-FFF2-40B4-BE49-F238E27FC236}">
                  <a16:creationId xmlns:a16="http://schemas.microsoft.com/office/drawing/2014/main" id="{215C8E95-0B9F-409E-B2CC-BB33110AE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2400" y="3505200"/>
              <a:ext cx="13716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COMPOUND</a:t>
              </a:r>
            </a:p>
          </p:txBody>
        </p:sp>
      </p:grpSp>
      <p:sp>
        <p:nvSpPr>
          <p:cNvPr id="31789" name="TextBox 59">
            <a:extLst>
              <a:ext uri="{FF2B5EF4-FFF2-40B4-BE49-F238E27FC236}">
                <a16:creationId xmlns:a16="http://schemas.microsoft.com/office/drawing/2014/main" id="{417A01CA-B9BB-4745-AF24-63929CB63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979863"/>
            <a:ext cx="2133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In a mixture, the atoms do not chemically combine with one another.  An example is mixing salt and pepper – you can still see the separate white salt and the black pepper…</a:t>
            </a:r>
          </a:p>
        </p:txBody>
      </p:sp>
      <p:sp>
        <p:nvSpPr>
          <p:cNvPr id="31790" name="TextBox 60">
            <a:extLst>
              <a:ext uri="{FF2B5EF4-FFF2-40B4-BE49-F238E27FC236}">
                <a16:creationId xmlns:a16="http://schemas.microsoft.com/office/drawing/2014/main" id="{37DB8911-229F-4CEA-ACF2-EB354B91F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979863"/>
            <a:ext cx="21336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/>
              <a:t>In a compound, the atoms chemically combine (share electrons) and a new substance is created.  Hydrogen and Oxygen chemically combine to produce water…</a:t>
            </a:r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1928CA49-9CEB-4075-9AE9-E304DF2733AB}"/>
              </a:ext>
            </a:extLst>
          </p:cNvPr>
          <p:cNvSpPr/>
          <p:nvPr/>
        </p:nvSpPr>
        <p:spPr>
          <a:xfrm>
            <a:off x="4724400" y="2214563"/>
            <a:ext cx="457200" cy="393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92" name="TextBox 62">
            <a:extLst>
              <a:ext uri="{FF2B5EF4-FFF2-40B4-BE49-F238E27FC236}">
                <a16:creationId xmlns:a16="http://schemas.microsoft.com/office/drawing/2014/main" id="{65996125-40E0-4845-B33C-624D86FB0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2214563"/>
            <a:ext cx="571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10362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Slide Number Placeholder 21">
            <a:extLst>
              <a:ext uri="{FF2B5EF4-FFF2-40B4-BE49-F238E27FC236}">
                <a16:creationId xmlns:a16="http://schemas.microsoft.com/office/drawing/2014/main" id="{8A069408-0B3F-4113-9442-209FCFC6E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33D331-F771-4FE1-A8E7-2691D6908AF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9700" name="Title 1">
            <a:extLst>
              <a:ext uri="{FF2B5EF4-FFF2-40B4-BE49-F238E27FC236}">
                <a16:creationId xmlns:a16="http://schemas.microsoft.com/office/drawing/2014/main" id="{688FF707-DFCB-49E7-ADBE-50583631FC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17750" y="236539"/>
            <a:ext cx="8229600" cy="639762"/>
          </a:xfrm>
        </p:spPr>
        <p:txBody>
          <a:bodyPr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</a:rPr>
              <a:t>A Basic </a:t>
            </a:r>
            <a:r>
              <a:rPr lang="en-US" altLang="en-US" sz="3200" b="1" u="sng" dirty="0">
                <a:solidFill>
                  <a:srgbClr val="FF0000"/>
                </a:solidFill>
              </a:rPr>
              <a:t>Compound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535A829-6568-4D46-99F4-5D4C5E00C2A2}"/>
              </a:ext>
            </a:extLst>
          </p:cNvPr>
          <p:cNvGrpSpPr/>
          <p:nvPr/>
        </p:nvGrpSpPr>
        <p:grpSpPr>
          <a:xfrm>
            <a:off x="1932709" y="1025525"/>
            <a:ext cx="7543800" cy="5181600"/>
            <a:chOff x="2362200" y="1295400"/>
            <a:chExt cx="7543800" cy="51816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78900E1-1F22-444B-BD12-8B6E36AE3AE5}"/>
                </a:ext>
              </a:extLst>
            </p:cNvPr>
            <p:cNvSpPr/>
            <p:nvPr/>
          </p:nvSpPr>
          <p:spPr>
            <a:xfrm>
              <a:off x="6096000" y="2362200"/>
              <a:ext cx="3810000" cy="38100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9F4C414-D365-4956-B7FC-ADB23BF0174C}"/>
                </a:ext>
              </a:extLst>
            </p:cNvPr>
            <p:cNvSpPr/>
            <p:nvPr/>
          </p:nvSpPr>
          <p:spPr>
            <a:xfrm>
              <a:off x="2514600" y="1295400"/>
              <a:ext cx="3810000" cy="3810000"/>
            </a:xfrm>
            <a:prstGeom prst="ellipse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C2F245D-172A-4048-A5FD-4CD0196E4427}"/>
                </a:ext>
              </a:extLst>
            </p:cNvPr>
            <p:cNvSpPr/>
            <p:nvPr/>
          </p:nvSpPr>
          <p:spPr>
            <a:xfrm>
              <a:off x="4038600" y="2667000"/>
              <a:ext cx="609600" cy="609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2" name="TextBox 4">
              <a:extLst>
                <a:ext uri="{FF2B5EF4-FFF2-40B4-BE49-F238E27FC236}">
                  <a16:creationId xmlns:a16="http://schemas.microsoft.com/office/drawing/2014/main" id="{625585EE-0432-4E09-970A-12C504BF9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9250" y="2787650"/>
              <a:ext cx="4572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N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6654388-7931-428F-A391-2A39AB7CD2BA}"/>
                </a:ext>
              </a:extLst>
            </p:cNvPr>
            <p:cNvSpPr/>
            <p:nvPr/>
          </p:nvSpPr>
          <p:spPr>
            <a:xfrm>
              <a:off x="4191000" y="3200400"/>
              <a:ext cx="609600" cy="609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4" name="TextBox 6">
              <a:extLst>
                <a:ext uri="{FF2B5EF4-FFF2-40B4-BE49-F238E27FC236}">
                  <a16:creationId xmlns:a16="http://schemas.microsoft.com/office/drawing/2014/main" id="{271C2043-2EF0-437D-BBAE-11868C81D1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1650" y="3321050"/>
              <a:ext cx="4572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N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5E93915-92E2-41A9-A273-91E1F053502A}"/>
                </a:ext>
              </a:extLst>
            </p:cNvPr>
            <p:cNvSpPr/>
            <p:nvPr/>
          </p:nvSpPr>
          <p:spPr>
            <a:xfrm>
              <a:off x="4495800" y="2743200"/>
              <a:ext cx="609600" cy="609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6" name="TextBox 8">
              <a:extLst>
                <a:ext uri="{FF2B5EF4-FFF2-40B4-BE49-F238E27FC236}">
                  <a16:creationId xmlns:a16="http://schemas.microsoft.com/office/drawing/2014/main" id="{699C59CA-0D45-4A82-8A5B-7E75DEAD1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8200" y="28638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CFBF34B-D9F8-4CDB-8A3F-48D082017B05}"/>
                </a:ext>
              </a:extLst>
            </p:cNvPr>
            <p:cNvSpPr/>
            <p:nvPr/>
          </p:nvSpPr>
          <p:spPr>
            <a:xfrm>
              <a:off x="3657600" y="2971800"/>
              <a:ext cx="609600" cy="609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08" name="TextBox 10">
              <a:extLst>
                <a:ext uri="{FF2B5EF4-FFF2-40B4-BE49-F238E27FC236}">
                  <a16:creationId xmlns:a16="http://schemas.microsoft.com/office/drawing/2014/main" id="{BB33023C-F851-4DE0-81FE-C85439173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30924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8FD7215-8319-4515-A981-942375B2F255}"/>
                </a:ext>
              </a:extLst>
            </p:cNvPr>
            <p:cNvSpPr/>
            <p:nvPr/>
          </p:nvSpPr>
          <p:spPr>
            <a:xfrm>
              <a:off x="5943600" y="3352800"/>
              <a:ext cx="609600" cy="609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0" name="TextBox 12">
              <a:extLst>
                <a:ext uri="{FF2B5EF4-FFF2-40B4-BE49-F238E27FC236}">
                  <a16:creationId xmlns:a16="http://schemas.microsoft.com/office/drawing/2014/main" id="{52389DAA-1D1D-4EE5-9CCC-02907736D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0" y="34734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78FC39-193D-487E-B6C4-358E6903ECC5}"/>
                </a:ext>
              </a:extLst>
            </p:cNvPr>
            <p:cNvSpPr/>
            <p:nvPr/>
          </p:nvSpPr>
          <p:spPr>
            <a:xfrm>
              <a:off x="2362200" y="2286000"/>
              <a:ext cx="609600" cy="609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2" name="TextBox 14">
              <a:extLst>
                <a:ext uri="{FF2B5EF4-FFF2-40B4-BE49-F238E27FC236}">
                  <a16:creationId xmlns:a16="http://schemas.microsoft.com/office/drawing/2014/main" id="{433FE6FD-F7C9-410E-9368-D483552C1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4066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98684E5-D5A7-41B4-B11B-1AFA965DCBFA}"/>
                </a:ext>
              </a:extLst>
            </p:cNvPr>
            <p:cNvSpPr/>
            <p:nvPr/>
          </p:nvSpPr>
          <p:spPr>
            <a:xfrm>
              <a:off x="7620000" y="3733800"/>
              <a:ext cx="609600" cy="609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5" name="TextBox 24">
              <a:extLst>
                <a:ext uri="{FF2B5EF4-FFF2-40B4-BE49-F238E27FC236}">
                  <a16:creationId xmlns:a16="http://schemas.microsoft.com/office/drawing/2014/main" id="{FB81F416-F6DF-4DDD-820B-E75804565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0650" y="3854450"/>
              <a:ext cx="4572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N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78819B5-A43A-42A6-B795-702A44DBC827}"/>
                </a:ext>
              </a:extLst>
            </p:cNvPr>
            <p:cNvSpPr/>
            <p:nvPr/>
          </p:nvSpPr>
          <p:spPr>
            <a:xfrm>
              <a:off x="7620000" y="4191000"/>
              <a:ext cx="609600" cy="609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7" name="TextBox 26">
              <a:extLst>
                <a:ext uri="{FF2B5EF4-FFF2-40B4-BE49-F238E27FC236}">
                  <a16:creationId xmlns:a16="http://schemas.microsoft.com/office/drawing/2014/main" id="{416C9AA7-7E59-4570-BD2E-AA78A28BEC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2400" y="4267200"/>
              <a:ext cx="4572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N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2A93C27-B0FF-46AB-899C-A329A7727F97}"/>
                </a:ext>
              </a:extLst>
            </p:cNvPr>
            <p:cNvSpPr/>
            <p:nvPr/>
          </p:nvSpPr>
          <p:spPr>
            <a:xfrm>
              <a:off x="8077200" y="3810000"/>
              <a:ext cx="609600" cy="609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19" name="TextBox 28">
              <a:extLst>
                <a:ext uri="{FF2B5EF4-FFF2-40B4-BE49-F238E27FC236}">
                  <a16:creationId xmlns:a16="http://schemas.microsoft.com/office/drawing/2014/main" id="{11161D9F-9DE2-4DDB-AB1D-43AC7B3287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9600" y="39306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00AA0F2-998A-43C8-910B-5AE5ECD4FD76}"/>
                </a:ext>
              </a:extLst>
            </p:cNvPr>
            <p:cNvSpPr/>
            <p:nvPr/>
          </p:nvSpPr>
          <p:spPr>
            <a:xfrm>
              <a:off x="7239000" y="4038600"/>
              <a:ext cx="609600" cy="609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21" name="TextBox 30">
              <a:extLst>
                <a:ext uri="{FF2B5EF4-FFF2-40B4-BE49-F238E27FC236}">
                  <a16:creationId xmlns:a16="http://schemas.microsoft.com/office/drawing/2014/main" id="{53E50143-6409-4046-9D79-38E80E72C8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41592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2D42066-BD2D-40ED-A8C6-0BFA6CB8AD08}"/>
                </a:ext>
              </a:extLst>
            </p:cNvPr>
            <p:cNvSpPr/>
            <p:nvPr/>
          </p:nvSpPr>
          <p:spPr>
            <a:xfrm>
              <a:off x="9220200" y="2851150"/>
              <a:ext cx="609600" cy="609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23" name="TextBox 32">
              <a:extLst>
                <a:ext uri="{FF2B5EF4-FFF2-40B4-BE49-F238E27FC236}">
                  <a16:creationId xmlns:a16="http://schemas.microsoft.com/office/drawing/2014/main" id="{F9AFD46B-B8EE-45F7-ABE6-BBF7588CE9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2600" y="2971800"/>
              <a:ext cx="33655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1C2B2C3-B96F-4F29-82A3-14A63C934BB4}"/>
                </a:ext>
              </a:extLst>
            </p:cNvPr>
            <p:cNvSpPr/>
            <p:nvPr/>
          </p:nvSpPr>
          <p:spPr>
            <a:xfrm>
              <a:off x="7620000" y="4648200"/>
              <a:ext cx="609600" cy="6096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25" name="TextBox 36">
              <a:extLst>
                <a:ext uri="{FF2B5EF4-FFF2-40B4-BE49-F238E27FC236}">
                  <a16:creationId xmlns:a16="http://schemas.microsoft.com/office/drawing/2014/main" id="{F21BD436-91B0-42FF-B40C-7A09BF3C3B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2400" y="47688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55C078E7-F88E-4344-9849-F014EB23392E}"/>
                </a:ext>
              </a:extLst>
            </p:cNvPr>
            <p:cNvSpPr/>
            <p:nvPr/>
          </p:nvSpPr>
          <p:spPr>
            <a:xfrm>
              <a:off x="8077200" y="4343400"/>
              <a:ext cx="609600" cy="6096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27" name="TextBox 38">
              <a:extLst>
                <a:ext uri="{FF2B5EF4-FFF2-40B4-BE49-F238E27FC236}">
                  <a16:creationId xmlns:a16="http://schemas.microsoft.com/office/drawing/2014/main" id="{4962765C-0174-46BE-B47A-C0E2739E8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97850" y="4464050"/>
              <a:ext cx="4572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N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BF77A8B6-17DE-4D5E-9478-3BA12AD1D684}"/>
                </a:ext>
              </a:extLst>
            </p:cNvPr>
            <p:cNvSpPr/>
            <p:nvPr/>
          </p:nvSpPr>
          <p:spPr>
            <a:xfrm>
              <a:off x="7467600" y="5867400"/>
              <a:ext cx="609600" cy="6096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729" name="TextBox 40">
              <a:extLst>
                <a:ext uri="{FF2B5EF4-FFF2-40B4-BE49-F238E27FC236}">
                  <a16:creationId xmlns:a16="http://schemas.microsoft.com/office/drawing/2014/main" id="{A0916AB2-D5CD-4C1C-A408-CE421FB1CE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00" y="5988050"/>
              <a:ext cx="3365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</a:t>
              </a:r>
            </a:p>
          </p:txBody>
        </p:sp>
      </p:grpSp>
      <p:sp>
        <p:nvSpPr>
          <p:cNvPr id="29730" name="TextBox 2">
            <a:extLst>
              <a:ext uri="{FF2B5EF4-FFF2-40B4-BE49-F238E27FC236}">
                <a16:creationId xmlns:a16="http://schemas.microsoft.com/office/drawing/2014/main" id="{2FDAE26B-90B6-4DB4-BD14-7B7121DCE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59" y="1102701"/>
            <a:ext cx="51914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These two atoms are sharing an electron.  However, its not always the same electron…</a:t>
            </a:r>
          </a:p>
        </p:txBody>
      </p:sp>
      <p:sp>
        <p:nvSpPr>
          <p:cNvPr id="29731" name="TextBox 1">
            <a:extLst>
              <a:ext uri="{FF2B5EF4-FFF2-40B4-BE49-F238E27FC236}">
                <a16:creationId xmlns:a16="http://schemas.microsoft.com/office/drawing/2014/main" id="{A770EC4E-2F11-4556-92FC-158B00035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643" y="5617368"/>
            <a:ext cx="4038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These atoms are “chemically” combined and thus form a “</a:t>
            </a:r>
            <a:r>
              <a:rPr lang="en-US" altLang="en-US" sz="1800" b="1" dirty="0"/>
              <a:t>compound</a:t>
            </a:r>
            <a:r>
              <a:rPr lang="en-US" altLang="en-US" sz="1800" dirty="0"/>
              <a:t>”…</a:t>
            </a:r>
          </a:p>
        </p:txBody>
      </p:sp>
    </p:spTree>
    <p:extLst>
      <p:ext uri="{BB962C8B-B14F-4D97-AF65-F5344CB8AC3E}">
        <p14:creationId xmlns:p14="http://schemas.microsoft.com/office/powerpoint/2010/main" val="287561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2">
            <a:extLst>
              <a:ext uri="{FF2B5EF4-FFF2-40B4-BE49-F238E27FC236}">
                <a16:creationId xmlns:a16="http://schemas.microsoft.com/office/drawing/2014/main" id="{6CA3CBF5-B7BD-4A80-B4E5-FD9F68E80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6E0588-DF22-45DF-B737-8573BF4BAAB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0722" name="Title 1">
            <a:extLst>
              <a:ext uri="{FF2B5EF4-FFF2-40B4-BE49-F238E27FC236}">
                <a16:creationId xmlns:a16="http://schemas.microsoft.com/office/drawing/2014/main" id="{79C95865-B23A-4ACB-9415-CB57E8CBBE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981200" y="188915"/>
            <a:ext cx="8229600" cy="850900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</a:rPr>
              <a:t>Atom Bonding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04F1B7-EF95-47CC-8307-4BC154065BCE}"/>
              </a:ext>
            </a:extLst>
          </p:cNvPr>
          <p:cNvSpPr txBox="1"/>
          <p:nvPr/>
        </p:nvSpPr>
        <p:spPr>
          <a:xfrm>
            <a:off x="917863" y="1464988"/>
            <a:ext cx="9795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cs typeface="Arial" charset="0"/>
              </a:rPr>
              <a:t>Atoms can be bound together in two ways:</a:t>
            </a:r>
            <a:endParaRPr lang="en-US" sz="2400" dirty="0"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542F7B-A991-4B8B-89E1-0CE93B5AD393}"/>
              </a:ext>
            </a:extLst>
          </p:cNvPr>
          <p:cNvSpPr txBox="1"/>
          <p:nvPr/>
        </p:nvSpPr>
        <p:spPr>
          <a:xfrm>
            <a:off x="1863436" y="2398548"/>
            <a:ext cx="83473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cs typeface="Arial" charset="0"/>
              </a:rPr>
              <a:t>Covalent Bond  =	Shared electrons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4FD7BE-E0D3-49E0-A7DF-A50C26463030}"/>
              </a:ext>
            </a:extLst>
          </p:cNvPr>
          <p:cNvSpPr txBox="1"/>
          <p:nvPr/>
        </p:nvSpPr>
        <p:spPr>
          <a:xfrm>
            <a:off x="1863436" y="3212958"/>
            <a:ext cx="938645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0" indent="-2743200">
              <a:defRPr/>
            </a:pPr>
            <a:r>
              <a:rPr lang="en-US" sz="2400" dirty="0">
                <a:cs typeface="Arial" charset="0"/>
              </a:rPr>
              <a:t>Ionic Bond         =	One atom steals an electron from another.  Both atoms then have an electrical charge; one being positive and one being negative.  These opposite charges attract…  Ionic bonding only occurs with certain atoms.</a:t>
            </a:r>
          </a:p>
        </p:txBody>
      </p:sp>
    </p:spTree>
    <p:extLst>
      <p:ext uri="{BB962C8B-B14F-4D97-AF65-F5344CB8AC3E}">
        <p14:creationId xmlns:p14="http://schemas.microsoft.com/office/powerpoint/2010/main" val="190295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D5FCB6-A461-4D03-AD57-01B2267F138D}"/>
              </a:ext>
            </a:extLst>
          </p:cNvPr>
          <p:cNvSpPr txBox="1"/>
          <p:nvPr/>
        </p:nvSpPr>
        <p:spPr>
          <a:xfrm>
            <a:off x="2355272" y="2701637"/>
            <a:ext cx="4308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8FDFE2-50CE-4D15-B4A2-9E0FCA7B7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583" y="1596375"/>
            <a:ext cx="285432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2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387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Atom Basics</vt:lpstr>
      <vt:lpstr>PowerPoint Presentation</vt:lpstr>
      <vt:lpstr>Compounds versus Mixtures</vt:lpstr>
      <vt:lpstr>A Basic Compound</vt:lpstr>
      <vt:lpstr>Atom Bonding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5</cp:revision>
  <dcterms:created xsi:type="dcterms:W3CDTF">2018-06-11T21:36:59Z</dcterms:created>
  <dcterms:modified xsi:type="dcterms:W3CDTF">2018-07-13T17:35:03Z</dcterms:modified>
</cp:coreProperties>
</file>